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3"/>
  </p:notesMasterIdLst>
  <p:handoutMasterIdLst>
    <p:handoutMasterId r:id="rId24"/>
  </p:handoutMasterIdLst>
  <p:sldIdLst>
    <p:sldId id="554" r:id="rId2"/>
    <p:sldId id="508" r:id="rId3"/>
    <p:sldId id="534" r:id="rId4"/>
    <p:sldId id="543" r:id="rId5"/>
    <p:sldId id="535" r:id="rId6"/>
    <p:sldId id="536" r:id="rId7"/>
    <p:sldId id="537" r:id="rId8"/>
    <p:sldId id="538" r:id="rId9"/>
    <p:sldId id="539" r:id="rId10"/>
    <p:sldId id="540" r:id="rId11"/>
    <p:sldId id="544" r:id="rId12"/>
    <p:sldId id="546" r:id="rId13"/>
    <p:sldId id="542" r:id="rId14"/>
    <p:sldId id="531" r:id="rId15"/>
    <p:sldId id="547" r:id="rId16"/>
    <p:sldId id="529" r:id="rId17"/>
    <p:sldId id="548" r:id="rId18"/>
    <p:sldId id="549" r:id="rId19"/>
    <p:sldId id="528" r:id="rId20"/>
    <p:sldId id="550" r:id="rId21"/>
    <p:sldId id="551" r:id="rId2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A36"/>
    <a:srgbClr val="C0504D"/>
    <a:srgbClr val="FF8200"/>
    <a:srgbClr val="BF5700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67" autoAdjust="0"/>
    <p:restoredTop sz="86420" autoAdjust="0"/>
  </p:normalViewPr>
  <p:slideViewPr>
    <p:cSldViewPr>
      <p:cViewPr varScale="1">
        <p:scale>
          <a:sx n="128" d="100"/>
          <a:sy n="128" d="100"/>
        </p:scale>
        <p:origin x="20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66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79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1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8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5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61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33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99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8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6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8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05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89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91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68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4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87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52800"/>
            <a:ext cx="8716254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079997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most important mathematical detail to understand is that neural networks typically output </a:t>
            </a:r>
            <a:r>
              <a:rPr lang="en-US" b="1" dirty="0"/>
              <a:t>probabilities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other words, if we were to tell it how many hours we studied for a test, and our grade on the midterm, it will spit out a </a:t>
            </a:r>
            <a:r>
              <a:rPr lang="en-US" i="1" dirty="0"/>
              <a:t>probability</a:t>
            </a:r>
            <a:r>
              <a:rPr lang="en-US" dirty="0"/>
              <a:t> that we'll pass (or fail!...) the final.</a:t>
            </a:r>
          </a:p>
        </p:txBody>
      </p:sp>
    </p:spTree>
    <p:extLst>
      <p:ext uri="{BB962C8B-B14F-4D97-AF65-F5344CB8AC3E}">
        <p14:creationId xmlns:p14="http://schemas.microsoft.com/office/powerpoint/2010/main" val="34886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14537"/>
            <a:ext cx="7391400" cy="4157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875437"/>
            <a:ext cx="838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Networks are trained by feeding it (forward propagation) a bunch of inputs (like pictures of cats and dogs) and comparing the outputs to a known label (the output was a cat). The error in the output probability is then fed back (back propagation) to update the weights in each neuron. This is repeated until the </a:t>
            </a:r>
            <a:r>
              <a:rPr lang="en-US" dirty="0" err="1"/>
              <a:t>NNet</a:t>
            </a:r>
            <a:r>
              <a:rPr lang="en-US" dirty="0"/>
              <a:t> learns how to provide an accurate probability for a given input.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2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How does it work?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16223"/>
            <a:ext cx="7391400" cy="4154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875437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trained neural network can take a new input (picture of a dog) and feed it through the network to predict the output label (cat or dog).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4379" y="6153982"/>
            <a:ext cx="28408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www.google.co.in</a:t>
            </a:r>
            <a:r>
              <a:rPr lang="en-US" sz="800" dirty="0"/>
              <a:t>/about/main/machine-learning-</a:t>
            </a:r>
            <a:r>
              <a:rPr lang="en-US" sz="800" dirty="0" err="1"/>
              <a:t>qa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134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 a nutshell...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61772"/>
            <a:ext cx="5492199" cy="30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0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1903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Why Keras? Who keras?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2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TensorFlow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4953000"/>
            <a:ext cx="24384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2667" y="1046484"/>
            <a:ext cx="8210333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/>
              <a:t>Machine learning library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Use it to build neural networks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Runs on multiple platforms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 ...including distributed computing</a:t>
            </a:r>
          </a:p>
          <a:p>
            <a:pPr marL="457200" indent="-457200">
              <a:buFont typeface="Arial"/>
              <a:buChar char="•"/>
            </a:pPr>
            <a:endParaRPr lang="en-US" sz="2800" b="1"/>
          </a:p>
          <a:p>
            <a:pPr marL="457200" indent="-457200">
              <a:buFont typeface="Arial"/>
              <a:buChar char="•"/>
            </a:pPr>
            <a:r>
              <a:rPr lang="en-US" sz="2800" b="1"/>
              <a:t>Allows detailed fine-tuning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5301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Keras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990" y="5257800"/>
            <a:ext cx="3886200" cy="1126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762000"/>
            <a:ext cx="8991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/>
              <a:t>A layer of abstraction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Simplifies deep learning modeling</a:t>
            </a:r>
          </a:p>
          <a:p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Allows rapid prototyping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Works on top of TensorFlow (among other libraries)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179904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 err="1"/>
              <a:t>Keras</a:t>
            </a:r>
            <a:r>
              <a:rPr lang="en-US" dirty="0"/>
              <a:t> +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848" y="770543"/>
            <a:ext cx="6350000" cy="2552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3439932"/>
            <a:ext cx="899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err="1"/>
              <a:t>Keras</a:t>
            </a:r>
            <a:r>
              <a:rPr lang="en-US" b="1" u="sng" dirty="0"/>
              <a:t> allows interaction with </a:t>
            </a:r>
            <a:r>
              <a:rPr lang="en-US" b="1" u="sng" dirty="0" err="1"/>
              <a:t>TensorFlow</a:t>
            </a:r>
            <a:r>
              <a:rPr lang="en-US" b="1" u="sng" dirty="0"/>
              <a:t> through a </a:t>
            </a:r>
          </a:p>
          <a:p>
            <a:pPr algn="ctr"/>
            <a:r>
              <a:rPr lang="en-US" b="1" u="sng" dirty="0"/>
              <a:t>simplified interface similar to </a:t>
            </a:r>
            <a:r>
              <a:rPr lang="en-US" b="1" u="sng" dirty="0" err="1"/>
              <a:t>Sklearn</a:t>
            </a:r>
            <a:endParaRPr lang="en-US" b="1" u="sng" dirty="0"/>
          </a:p>
          <a:p>
            <a:pPr algn="ctr"/>
            <a:r>
              <a:rPr lang="en-US" b="1" dirty="0"/>
              <a:t>Model -&gt; Fit -&gt; Predict (with a few other steps)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94628"/>
            <a:ext cx="9144000" cy="8088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3434"/>
            <a:ext cx="9144000" cy="6499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" y="5853375"/>
            <a:ext cx="9144000" cy="4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3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41118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Blindness Detecting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62000"/>
            <a:ext cx="9167958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2238" y="6051746"/>
            <a:ext cx="638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futurism.com</a:t>
            </a:r>
            <a:r>
              <a:rPr lang="en-US" sz="1200" dirty="0"/>
              <a:t>/googles-deepmind-to-scan-millions-of-eyes-to-fight-blindness-with-nhs/</a:t>
            </a:r>
          </a:p>
        </p:txBody>
      </p:sp>
    </p:spTree>
    <p:extLst>
      <p:ext uri="{BB962C8B-B14F-4D97-AF65-F5344CB8AC3E}">
        <p14:creationId xmlns:p14="http://schemas.microsoft.com/office/powerpoint/2010/main" val="1216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Installation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667" y="1046484"/>
            <a:ext cx="82103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/>
              <a:t>conda install keras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r>
              <a:rPr lang="en-US" sz="2800" b="1"/>
              <a:t>(or: pip install keras)</a:t>
            </a:r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endParaRPr lang="en-US" sz="2800" b="1"/>
          </a:p>
          <a:p>
            <a:pPr marL="285750" indent="-285750">
              <a:buFont typeface="Arial"/>
              <a:buChar char="•"/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65305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382633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A Neural Network that merges the style of two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48" y="762000"/>
            <a:ext cx="5188060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3249" y="6051746"/>
            <a:ext cx="298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deepdreamgenerator.com</a:t>
            </a:r>
            <a:r>
              <a:rPr lang="en-US" sz="1200" dirty="0"/>
              <a:t>/#gallery</a:t>
            </a:r>
          </a:p>
        </p:txBody>
      </p:sp>
    </p:spTree>
    <p:extLst>
      <p:ext uri="{BB962C8B-B14F-4D97-AF65-F5344CB8AC3E}">
        <p14:creationId xmlns:p14="http://schemas.microsoft.com/office/powerpoint/2010/main" val="106837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Muffin vs Dog Detector?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93249" y="6051746"/>
            <a:ext cx="2981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deepdreamgenerator.com</a:t>
            </a:r>
            <a:r>
              <a:rPr lang="en-US" sz="1200" dirty="0"/>
              <a:t>/#gallery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77" y="671667"/>
            <a:ext cx="6096000" cy="56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8" y="3505200"/>
            <a:ext cx="8528206" cy="2612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195" y="990600"/>
            <a:ext cx="8565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this is what comes to mind when you think "</a:t>
            </a:r>
            <a:r>
              <a:rPr lang="en-US" b="1" i="1" dirty="0"/>
              <a:t>neural</a:t>
            </a:r>
            <a:r>
              <a:rPr lang="en-US" dirty="0"/>
              <a:t>", you're on the right  track. </a:t>
            </a:r>
          </a:p>
          <a:p>
            <a:endParaRPr lang="en-US" dirty="0"/>
          </a:p>
          <a:p>
            <a:r>
              <a:rPr lang="en-US" dirty="0"/>
              <a:t>The development of neural nets were inspired by the arrangement of neurons in the human brain.</a:t>
            </a:r>
          </a:p>
          <a:p>
            <a:endParaRPr lang="en-US" dirty="0"/>
          </a:p>
          <a:p>
            <a:r>
              <a:rPr lang="en-US" dirty="0"/>
              <a:t>The neuron's **axon** is what it uses to send signals to other neurons. </a:t>
            </a:r>
          </a:p>
          <a:p>
            <a:endParaRPr lang="en-US" dirty="0"/>
          </a:p>
          <a:p>
            <a:r>
              <a:rPr lang="en-US" dirty="0"/>
              <a:t>**Synapses** are sensors that receive signals from other neurons.</a:t>
            </a:r>
          </a:p>
        </p:txBody>
      </p:sp>
    </p:spTree>
    <p:extLst>
      <p:ext uri="{BB962C8B-B14F-4D97-AF65-F5344CB8AC3E}">
        <p14:creationId xmlns:p14="http://schemas.microsoft.com/office/powerpoint/2010/main" val="207913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3733800" cy="5600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50135"/>
            <a:ext cx="2819400" cy="5124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2762" y="32295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2230" y="83148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Brain</a:t>
            </a:r>
          </a:p>
        </p:txBody>
      </p:sp>
    </p:spTree>
    <p:extLst>
      <p:ext uri="{BB962C8B-B14F-4D97-AF65-F5344CB8AC3E}">
        <p14:creationId xmlns:p14="http://schemas.microsoft.com/office/powerpoint/2010/main" val="20900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Artificial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3C16-5852-2A41-85D6-E86AD28E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39328"/>
            <a:ext cx="8991600" cy="4161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78" y="762000"/>
            <a:ext cx="8565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it turns out, the neural networks we program find patterns in inputs in much the same way the brain </a:t>
            </a:r>
            <a:r>
              <a:rPr lang="en-US"/>
              <a:t>does.</a:t>
            </a:r>
          </a:p>
          <a:p>
            <a:endParaRPr lang="en-US" dirty="0"/>
          </a:p>
          <a:p>
            <a:r>
              <a:rPr lang="en-US" dirty="0"/>
              <a:t>As we'll see, if you understand how the brain processes visual information, you understand how neural nets process </a:t>
            </a:r>
            <a:r>
              <a:rPr lang="en-US" i="1" dirty="0"/>
              <a:t>any</a:t>
            </a:r>
            <a:r>
              <a:rPr lang="en-US" dirty="0"/>
              <a:t> information.</a:t>
            </a:r>
          </a:p>
        </p:txBody>
      </p:sp>
    </p:spTree>
    <p:extLst>
      <p:ext uri="{BB962C8B-B14F-4D97-AF65-F5344CB8AC3E}">
        <p14:creationId xmlns:p14="http://schemas.microsoft.com/office/powerpoint/2010/main" val="165017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4350"/>
            <a:ext cx="7213600" cy="3854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2446" y="1219200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Neurons are </a:t>
            </a:r>
            <a:r>
              <a:rPr lang="en-US" dirty="0" err="1"/>
              <a:t>kinda</a:t>
            </a:r>
            <a:r>
              <a:rPr lang="en-US" dirty="0"/>
              <a:t>/</a:t>
            </a:r>
            <a:r>
              <a:rPr lang="en-US" dirty="0" err="1"/>
              <a:t>sorta</a:t>
            </a:r>
            <a:r>
              <a:rPr lang="en-US" dirty="0"/>
              <a:t> similar to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63272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620000" cy="653854"/>
          </a:xfrm>
        </p:spPr>
        <p:txBody>
          <a:bodyPr>
            <a:normAutofit/>
          </a:bodyPr>
          <a:lstStyle/>
          <a:p>
            <a:r>
              <a:rPr lang="en-US" dirty="0"/>
              <a:t>The Math...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24000"/>
            <a:ext cx="5562600" cy="4778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9681" y="904261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Networks are just layer of neurons </a:t>
            </a:r>
            <a:r>
              <a:rPr lang="en-US"/>
              <a:t>connected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2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13740</TotalTime>
  <Words>517</Words>
  <Application>Microsoft Macintosh PowerPoint</Application>
  <PresentationFormat>On-screen Show (4:3)</PresentationFormat>
  <Paragraphs>92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1_Unbranded</vt:lpstr>
      <vt:lpstr>Introduction to Neural Networks</vt:lpstr>
      <vt:lpstr>Blindness Detecting Neural Network</vt:lpstr>
      <vt:lpstr>A Neural Network that merges the style of two images</vt:lpstr>
      <vt:lpstr>Muffin vs Dog Detector?</vt:lpstr>
      <vt:lpstr>Artificial Neural Networks</vt:lpstr>
      <vt:lpstr>Artificial Neural Networks</vt:lpstr>
      <vt:lpstr>Artificial Neural Networks</vt:lpstr>
      <vt:lpstr>The Math...</vt:lpstr>
      <vt:lpstr>The Math...</vt:lpstr>
      <vt:lpstr>The Math...</vt:lpstr>
      <vt:lpstr>How does it work?</vt:lpstr>
      <vt:lpstr>How does it work?</vt:lpstr>
      <vt:lpstr>In a nutshell...</vt:lpstr>
      <vt:lpstr>Questions / Discussion</vt:lpstr>
      <vt:lpstr>Why Keras? Who keras?</vt:lpstr>
      <vt:lpstr>TensorFlow</vt:lpstr>
      <vt:lpstr>Keras</vt:lpstr>
      <vt:lpstr>Keras + TensorFlow</vt:lpstr>
      <vt:lpstr>Installation</vt:lpstr>
      <vt:lpstr>Installation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Manuel Lara</cp:lastModifiedBy>
  <cp:revision>1681</cp:revision>
  <cp:lastPrinted>2016-01-30T16:23:56Z</cp:lastPrinted>
  <dcterms:created xsi:type="dcterms:W3CDTF">2015-01-20T17:19:00Z</dcterms:created>
  <dcterms:modified xsi:type="dcterms:W3CDTF">2019-06-15T03:51:15Z</dcterms:modified>
</cp:coreProperties>
</file>